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4"/>
    <p:sldMasterId id="2147483671" r:id="rId5"/>
  </p:sldMasterIdLst>
  <p:notesMasterIdLst>
    <p:notesMasterId r:id="rId31"/>
  </p:notesMasterIdLst>
  <p:sldIdLst>
    <p:sldId id="256" r:id="rId6"/>
    <p:sldId id="257" r:id="rId7"/>
    <p:sldId id="269" r:id="rId8"/>
    <p:sldId id="270" r:id="rId9"/>
    <p:sldId id="268" r:id="rId10"/>
    <p:sldId id="271" r:id="rId11"/>
    <p:sldId id="273" r:id="rId12"/>
    <p:sldId id="274" r:id="rId13"/>
    <p:sldId id="275" r:id="rId14"/>
    <p:sldId id="272" r:id="rId15"/>
    <p:sldId id="258" r:id="rId16"/>
    <p:sldId id="276" r:id="rId17"/>
    <p:sldId id="277" r:id="rId18"/>
    <p:sldId id="278" r:id="rId19"/>
    <p:sldId id="264" r:id="rId20"/>
    <p:sldId id="279" r:id="rId21"/>
    <p:sldId id="280" r:id="rId22"/>
    <p:sldId id="265" r:id="rId23"/>
    <p:sldId id="266" r:id="rId24"/>
    <p:sldId id="281" r:id="rId25"/>
    <p:sldId id="282" r:id="rId26"/>
    <p:sldId id="284" r:id="rId27"/>
    <p:sldId id="285" r:id="rId28"/>
    <p:sldId id="283" r:id="rId29"/>
    <p:sldId id="267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25"/>
    <a:srgbClr val="5B8999"/>
    <a:srgbClr val="484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84E64-E8C7-4F50-8B93-FD31A6697950}" v="193" dt="2020-06-25T14:53:44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c63c3e5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71c63c3e5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187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3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186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09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93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39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23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41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471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2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7207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992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45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85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962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59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80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758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50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3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3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03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41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E4C8A7-E0C9-42AB-9668-0BBB4E478A6F}"/>
              </a:ext>
            </a:extLst>
          </p:cNvPr>
          <p:cNvSpPr/>
          <p:nvPr userDrawn="1"/>
        </p:nvSpPr>
        <p:spPr>
          <a:xfrm>
            <a:off x="691978" y="5152767"/>
            <a:ext cx="7760043" cy="1248033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63921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hyperlink" Target="mailto:sandro.maglione@mail.polimi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ctrTitle"/>
          </p:nvPr>
        </p:nvSpPr>
        <p:spPr>
          <a:xfrm>
            <a:off x="976447" y="1714977"/>
            <a:ext cx="7191103" cy="199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lang="it-IT" sz="6480" b="1" spc="36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Integer Range Analysis</a:t>
            </a:r>
            <a:endParaRPr sz="6480" b="1" spc="36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1"/>
          </p:nvPr>
        </p:nvSpPr>
        <p:spPr>
          <a:xfrm>
            <a:off x="1123404" y="4601805"/>
            <a:ext cx="3030583" cy="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 panose="020B0604020202020204" pitchFamily="34" charset="0"/>
                <a:sym typeface="Arial"/>
              </a:rPr>
              <a:t>Maglione Sandro</a:t>
            </a:r>
            <a:endParaRPr lang="it-IT" sz="180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lvl="0" indent="0" algn="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it-IT" sz="180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 panose="020B0604020202020204" pitchFamily="34" charset="0"/>
                <a:sym typeface="Arial"/>
              </a:rPr>
              <a:t>June 29th, 2020</a:t>
            </a:r>
            <a:endParaRPr sz="140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B21ED-DD3C-4CDA-ADD9-55927CE2257A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736CFD1-C860-492B-BAAA-0D92CB45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5" y="-145604"/>
            <a:ext cx="7916426" cy="123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D8470-AC28-4BB4-B5B0-C504D0777F99}"/>
              </a:ext>
            </a:extLst>
          </p:cNvPr>
          <p:cNvSpPr txBox="1"/>
          <p:nvPr/>
        </p:nvSpPr>
        <p:spPr>
          <a:xfrm>
            <a:off x="1518555" y="6353313"/>
            <a:ext cx="610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High Performance Processors and Systems | UIC 569</a:t>
            </a: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67C271-E2DC-427D-B703-6A8A3192C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15" y="4200775"/>
            <a:ext cx="1370798" cy="137079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497C54-1134-4F31-AF38-CC1D536BA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337" y="462352"/>
            <a:ext cx="626463" cy="6257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Purpose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346093"/>
            <a:ext cx="7770767" cy="123372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Infer the minimum and maximum value, compute number of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ACEE3D-A9A4-4AD5-A8B4-D9C042293FB9}"/>
              </a:ext>
            </a:extLst>
          </p:cNvPr>
          <p:cNvSpPr/>
          <p:nvPr/>
        </p:nvSpPr>
        <p:spPr>
          <a:xfrm>
            <a:off x="1270260" y="2555338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3B2FAB-3B71-4ED6-A2BF-096A901ACC74}"/>
              </a:ext>
            </a:extLst>
          </p:cNvPr>
          <p:cNvSpPr/>
          <p:nvPr/>
        </p:nvSpPr>
        <p:spPr>
          <a:xfrm>
            <a:off x="5816340" y="1740633"/>
            <a:ext cx="2099957" cy="8531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{Min=0, Max = 20}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A6CD0-F295-4E86-8F03-AB45941F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2106943"/>
            <a:ext cx="1489165" cy="14891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711F4-7CFD-4746-9230-13444A8B939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59425" y="2851526"/>
            <a:ext cx="783875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FDAF83-7F99-4C2C-85ED-77EE7B0F85CD}"/>
              </a:ext>
            </a:extLst>
          </p:cNvPr>
          <p:cNvSpPr/>
          <p:nvPr/>
        </p:nvSpPr>
        <p:spPr>
          <a:xfrm>
            <a:off x="5816340" y="3109221"/>
            <a:ext cx="2099957" cy="8531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{6bit}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4DA9BAA-E208-474B-B6E5-5625CA218602}"/>
              </a:ext>
            </a:extLst>
          </p:cNvPr>
          <p:cNvSpPr/>
          <p:nvPr/>
        </p:nvSpPr>
        <p:spPr>
          <a:xfrm>
            <a:off x="5329646" y="1708631"/>
            <a:ext cx="271054" cy="22857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6E1D3A-4CBB-4741-BACE-5C0138B427C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5032465" y="2851525"/>
            <a:ext cx="297181" cy="1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1E6AD0-7593-4BB6-816C-21F0711689C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866319" y="2593831"/>
            <a:ext cx="0" cy="51539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35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4583430" cy="3811887"/>
          </a:xfrm>
        </p:spPr>
        <p:txBody>
          <a:bodyPr/>
          <a:lstStyle/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Open-source compiler infrastructure project</a:t>
            </a:r>
          </a:p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Intermediate representation (IR)</a:t>
            </a:r>
          </a:p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LLVM Pass Framework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Transformations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Optimizations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Analysis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87CF479-4E79-494B-8842-CB128505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09" y="1141535"/>
            <a:ext cx="4148923" cy="4148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88BEC-67F9-4DA2-88A7-ACB265E720E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088079" y="2708764"/>
            <a:ext cx="1298561" cy="13046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A9B67D-6307-4503-AF52-E4FF35563659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2386640" y="3361093"/>
            <a:ext cx="1840576" cy="13303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12B378-8AB1-4A29-BF91-77E13E4E9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16" y="1489647"/>
            <a:ext cx="3828705" cy="37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2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70AED2-9361-41EE-A118-CB866576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32" y="1675717"/>
            <a:ext cx="2279447" cy="3370752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4CA78DA5-199F-4B1B-BBF9-24D0B4A4B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96" y="1300805"/>
            <a:ext cx="4087412" cy="41205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40952-1135-4E26-8BC3-0B9B9BDA91C0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433079" y="3361093"/>
            <a:ext cx="978317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8CB33-37CF-4F6F-A75B-AC1858D8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43" y="1452919"/>
            <a:ext cx="4150914" cy="4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9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Methodology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85124F-42EC-4C5B-86CD-F84719A9B667}"/>
              </a:ext>
            </a:extLst>
          </p:cNvPr>
          <p:cNvSpPr/>
          <p:nvPr/>
        </p:nvSpPr>
        <p:spPr>
          <a:xfrm>
            <a:off x="888274" y="2113832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Source Code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In C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A57FF-B57D-457A-B04B-13CBD6F25D13}"/>
              </a:ext>
            </a:extLst>
          </p:cNvPr>
          <p:cNvSpPr/>
          <p:nvPr/>
        </p:nvSpPr>
        <p:spPr>
          <a:xfrm>
            <a:off x="3474719" y="2113833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Convert C file in </a:t>
            </a:r>
            <a:r>
              <a:rPr lang="en-US" sz="1200" dirty="0" err="1">
                <a:latin typeface="Consolas" panose="020B0609020204030204" pitchFamily="49" charset="0"/>
              </a:rPr>
              <a:t>bitcode</a:t>
            </a:r>
            <a:r>
              <a:rPr lang="en-US" sz="1200" dirty="0">
                <a:latin typeface="Consolas" panose="020B0609020204030204" pitchFamily="49" charset="0"/>
              </a:rPr>
              <a:t> format (.</a:t>
            </a:r>
            <a:r>
              <a:rPr lang="en-US" sz="1200" dirty="0" err="1">
                <a:latin typeface="Consolas" panose="020B0609020204030204" pitchFamily="49" charset="0"/>
              </a:rPr>
              <a:t>bc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43674-157F-44BC-8F8A-D47A1C5F04C5}"/>
              </a:ext>
            </a:extLst>
          </p:cNvPr>
          <p:cNvSpPr/>
          <p:nvPr/>
        </p:nvSpPr>
        <p:spPr>
          <a:xfrm>
            <a:off x="6061167" y="3827020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Optimized IR in ‘pruned’ SSA form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80FC44-6171-4F0F-A038-117659A98769}"/>
              </a:ext>
            </a:extLst>
          </p:cNvPr>
          <p:cNvSpPr/>
          <p:nvPr/>
        </p:nvSpPr>
        <p:spPr>
          <a:xfrm>
            <a:off x="3474719" y="3827206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Run Range Analysis Pass on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6994A7-FEE1-40FC-8705-977F05DA97B1}"/>
              </a:ext>
            </a:extLst>
          </p:cNvPr>
          <p:cNvSpPr/>
          <p:nvPr/>
        </p:nvSpPr>
        <p:spPr>
          <a:xfrm>
            <a:off x="6061167" y="2113832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LLVM mem2reg, </a:t>
            </a:r>
            <a:r>
              <a:rPr lang="en-US" sz="1200" dirty="0" err="1">
                <a:latin typeface="Consolas" panose="020B0609020204030204" pitchFamily="49" charset="0"/>
              </a:rPr>
              <a:t>constprop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dce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simplifycfg</a:t>
            </a:r>
            <a:r>
              <a:rPr lang="en-US" sz="1200" dirty="0">
                <a:latin typeface="Consolas" panose="020B0609020204030204" pitchFamily="49" charset="0"/>
              </a:rPr>
              <a:t>, and </a:t>
            </a:r>
            <a:r>
              <a:rPr lang="en-US" sz="1200" dirty="0" err="1">
                <a:latin typeface="Consolas" panose="020B0609020204030204" pitchFamily="49" charset="0"/>
              </a:rPr>
              <a:t>gvn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C10FEA-6A3C-4AF0-BDE0-780BB4068779}"/>
              </a:ext>
            </a:extLst>
          </p:cNvPr>
          <p:cNvSpPr/>
          <p:nvPr/>
        </p:nvSpPr>
        <p:spPr>
          <a:xfrm>
            <a:off x="888272" y="3827020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Report results obtained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8B6DF-C57A-4328-8CB0-136F4C01665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795451" y="2635034"/>
            <a:ext cx="679268" cy="1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4875D5-663E-46D1-8CF4-47AE81DC9CB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5381896" y="2635034"/>
            <a:ext cx="679271" cy="1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1B1759-C36A-42F8-8F55-E501C2E26106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>
            <a:off x="7014756" y="3156235"/>
            <a:ext cx="0" cy="67078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BDC105-BE6F-49CF-8CFB-07D90FB11346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5381896" y="4348222"/>
            <a:ext cx="679271" cy="186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01C9D5-394A-4EB0-9ED5-394279A6CE27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H="1" flipV="1">
            <a:off x="2795449" y="4348222"/>
            <a:ext cx="679270" cy="186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5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E6E11-81DB-437B-AB1D-3257A51A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41408"/>
            <a:ext cx="3226924" cy="31125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A6F05-A625-47F3-9432-A4FF624670F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3855574" y="3397684"/>
            <a:ext cx="880494" cy="1"/>
          </a:xfrm>
          <a:prstGeom prst="straightConnector1">
            <a:avLst/>
          </a:prstGeom>
          <a:ln>
            <a:solidFill>
              <a:srgbClr val="484D5C"/>
            </a:solidFill>
            <a:tailEnd type="triangle"/>
          </a:ln>
          <a:effectLst>
            <a:softEdge rad="1270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03DF59D-BC68-4061-ABC2-CAF714C56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68" y="1824598"/>
            <a:ext cx="3779282" cy="31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4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28B09-D267-4DC3-9B19-8F990D81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" y="1516152"/>
            <a:ext cx="7080069" cy="38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E6E11-81DB-437B-AB1D-3257A51A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41408"/>
            <a:ext cx="3226924" cy="3112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367E9-D69B-40B4-82A4-BCB7E37D0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666" y="1531663"/>
            <a:ext cx="3503684" cy="365885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A6F05-A625-47F3-9432-A4FF624670F8}"/>
              </a:ext>
            </a:extLst>
          </p:cNvPr>
          <p:cNvCxnSpPr>
            <a:cxnSpLocks/>
          </p:cNvCxnSpPr>
          <p:nvPr/>
        </p:nvCxnSpPr>
        <p:spPr>
          <a:xfrm flipV="1">
            <a:off x="4158080" y="3397684"/>
            <a:ext cx="551080" cy="1"/>
          </a:xfrm>
          <a:prstGeom prst="straightConnector1">
            <a:avLst/>
          </a:prstGeom>
          <a:ln>
            <a:solidFill>
              <a:srgbClr val="484D5C"/>
            </a:solidFill>
            <a:tailEnd type="triangle"/>
          </a:ln>
          <a:effectLst>
            <a:softEdge rad="1270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9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AC66A-8E82-4C3A-A587-B7713EB2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77" y="1735857"/>
            <a:ext cx="2555228" cy="266632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F210AC-4D0C-4CAD-892E-5C1CE30AA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798" y="1661853"/>
            <a:ext cx="4567215" cy="2740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41419-07FD-4E47-A39E-7216417CC2B8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example source code.</a:t>
            </a:r>
          </a:p>
        </p:txBody>
      </p:sp>
    </p:spTree>
    <p:extLst>
      <p:ext uri="{BB962C8B-B14F-4D97-AF65-F5344CB8AC3E}">
        <p14:creationId xmlns:p14="http://schemas.microsoft.com/office/powerpoint/2010/main" val="328856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3237956" cy="3588348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Source codes are made of millions of lines of code, problem of memory and resources!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D0958DF8-7347-4E21-8FD1-E6ED657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95" y="1346938"/>
            <a:ext cx="5577450" cy="37230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731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 descr="A picture containing screenshot, device&#10;&#10;Description automatically generated">
            <a:extLst>
              <a:ext uri="{FF2B5EF4-FFF2-40B4-BE49-F238E27FC236}">
                <a16:creationId xmlns:a16="http://schemas.microsoft.com/office/drawing/2014/main" id="{CC218044-1FE5-4DD1-960E-59E68A22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49" y="1678875"/>
            <a:ext cx="4582164" cy="27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4CE30-5707-4635-A9F1-E6B5DE162FFC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example source code.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05092-218E-4D27-B943-37E1A0D6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77" y="1735857"/>
            <a:ext cx="2555228" cy="26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2981C9-2DFF-40C5-8B7E-B12DD4F9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666" y="1623781"/>
            <a:ext cx="4342668" cy="2924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</p:spTree>
    <p:extLst>
      <p:ext uri="{BB962C8B-B14F-4D97-AF65-F5344CB8AC3E}">
        <p14:creationId xmlns:p14="http://schemas.microsoft.com/office/powerpoint/2010/main" val="14843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8204F9A8-34B2-4961-A13F-6363D1EA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65" y="1414465"/>
            <a:ext cx="5344669" cy="32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3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  <p:pic>
        <p:nvPicPr>
          <p:cNvPr id="8" name="Picture 7" descr="A picture containing screenshot, device&#10;&#10;Description automatically generated">
            <a:extLst>
              <a:ext uri="{FF2B5EF4-FFF2-40B4-BE49-F238E27FC236}">
                <a16:creationId xmlns:a16="http://schemas.microsoft.com/office/drawing/2014/main" id="{28084B52-03B9-4123-A97F-204A91DFD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616" y="1396631"/>
            <a:ext cx="5438004" cy="32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Related Works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8D41E-B161-4C6D-9610-D4CF7F7DD181}"/>
              </a:ext>
            </a:extLst>
          </p:cNvPr>
          <p:cNvSpPr txBox="1"/>
          <p:nvPr/>
        </p:nvSpPr>
        <p:spPr>
          <a:xfrm>
            <a:off x="628650" y="1463041"/>
            <a:ext cx="53092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A Fast and Low-Overhead Technique to Secure Programs Against Integer Overflows </a:t>
            </a:r>
            <a:r>
              <a:rPr lang="pt-BR" dirty="0">
                <a:latin typeface="Consolas" panose="020B0609020204030204" pitchFamily="49" charset="0"/>
              </a:rPr>
              <a:t>Fernando Magno Quintao Pereira Raphael Ernani Rodrigues Victor Hugo Sperle Campos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The Design and Implementation of a Non-Iterative Range Analysis Algorithm on a Production Compiler </a:t>
            </a:r>
            <a:r>
              <a:rPr lang="pt-BR" dirty="0">
                <a:latin typeface="Consolas" panose="020B0609020204030204" pitchFamily="49" charset="0"/>
              </a:rPr>
              <a:t>Douglas do Couto Teixeira and Fernando Magno Quintao Pereira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Bitwidth</a:t>
            </a:r>
            <a:r>
              <a:rPr lang="en-US" sz="2000" dirty="0">
                <a:latin typeface="Consolas" panose="020B0609020204030204" pitchFamily="49" charset="0"/>
              </a:rPr>
              <a:t> Analysis with Application to Silicon Compilation </a:t>
            </a:r>
            <a:r>
              <a:rPr lang="en-US" dirty="0">
                <a:latin typeface="Consolas" panose="020B0609020204030204" pitchFamily="49" charset="0"/>
              </a:rPr>
              <a:t>Mark Stephenson Jonathan Babb and </a:t>
            </a:r>
            <a:r>
              <a:rPr lang="en-US" dirty="0" err="1">
                <a:latin typeface="Consolas" panose="020B0609020204030204" pitchFamily="49" charset="0"/>
              </a:rPr>
              <a:t>Saman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Amarasinghe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DDC156-FC82-4254-81C0-A8EFB4147757}"/>
              </a:ext>
            </a:extLst>
          </p:cNvPr>
          <p:cNvSpPr/>
          <p:nvPr/>
        </p:nvSpPr>
        <p:spPr>
          <a:xfrm>
            <a:off x="6286092" y="1515410"/>
            <a:ext cx="1881051" cy="1097914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Eliminated 24.93% of the integer overflow checks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4FE86C-B07D-4CA8-A7E0-09087F37AF56}"/>
              </a:ext>
            </a:extLst>
          </p:cNvPr>
          <p:cNvSpPr/>
          <p:nvPr/>
        </p:nvSpPr>
        <p:spPr>
          <a:xfrm>
            <a:off x="6286091" y="3027504"/>
            <a:ext cx="1881051" cy="1097914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nsolas" panose="020B0609020204030204" pitchFamily="49" charset="0"/>
              </a:rPr>
              <a:t>Increased 1-bit variables by 1.04x, 8-bit variables by 52.3x and 16-bit variables by 26.6x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5902E6-FD41-4FE9-B5A4-EB2FD48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90" y="4539598"/>
            <a:ext cx="1881051" cy="11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9474D-5817-4DB3-A544-8D40162E872A}"/>
              </a:ext>
            </a:extLst>
          </p:cNvPr>
          <p:cNvSpPr txBox="1"/>
          <p:nvPr/>
        </p:nvSpPr>
        <p:spPr>
          <a:xfrm>
            <a:off x="832089" y="3061971"/>
            <a:ext cx="7479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</a:rPr>
              <a:t>Maglione Sandro</a:t>
            </a:r>
          </a:p>
          <a:p>
            <a:pPr algn="ctr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10532096 – 940807</a:t>
            </a:r>
          </a:p>
          <a:p>
            <a:pPr algn="ctr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674339166</a:t>
            </a:r>
          </a:p>
          <a:p>
            <a:pPr algn="ctr"/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hlinkClick r:id="rId4"/>
              </a:rPr>
              <a:t>sandro.maglione@mail.polimi.it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4E3F0-003B-4587-AB04-B2FE54E7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276" y="424497"/>
            <a:ext cx="2627445" cy="26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3237956" cy="3588348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Optimization of resources using compiler and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0A561ED-C8BC-4CBD-859A-08D29B56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3062"/>
            <a:ext cx="4762500" cy="3571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159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491080"/>
            <a:ext cx="7701643" cy="1078901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 err="1">
                <a:solidFill>
                  <a:srgbClr val="1D1F25"/>
                </a:solidFill>
                <a:latin typeface="Consolas" panose="020B0609020204030204" pitchFamily="49" charset="0"/>
              </a:rPr>
              <a:t>Bitwidth</a:t>
            </a:r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 analysis, reduce number of bits allocated for each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7F549-BD71-472A-9A8F-07B9572A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05" y="1590310"/>
            <a:ext cx="2948396" cy="2594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FD2770-8F7C-4013-A01D-5B104C39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901" y="2004163"/>
            <a:ext cx="2007870" cy="176702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BD3E35-2993-4E97-95A5-440066BB371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762101" y="2887674"/>
            <a:ext cx="1619800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68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How to optimize?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359511"/>
            <a:ext cx="7886700" cy="1054461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Static analysis, reduce memory usage while keeping the code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8EFE822-DC0F-4F5F-BDA4-FABE3485E25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243863" y="2373190"/>
            <a:ext cx="1300501" cy="1300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FD4234F-4134-4421-BE1B-B1B44B0B2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620" y="1946366"/>
            <a:ext cx="2164080" cy="216408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AFD2113-B64C-40B5-9D71-EEA6EC84AA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2956" y="2373190"/>
            <a:ext cx="1300501" cy="1300501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61F5F-1722-49E9-97AC-C8EA748FEE8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2544364" y="3023441"/>
            <a:ext cx="892256" cy="496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FFF72D-5251-469E-B798-472C5935419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600700" y="3023441"/>
            <a:ext cx="892256" cy="496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4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2D2D3-66A3-4F29-8602-3E3CA083DEF6}"/>
              </a:ext>
            </a:extLst>
          </p:cNvPr>
          <p:cNvSpPr/>
          <p:nvPr/>
        </p:nvSpPr>
        <p:spPr>
          <a:xfrm>
            <a:off x="4572000" y="2995447"/>
            <a:ext cx="2524294" cy="10041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144bit</a:t>
            </a:r>
          </a:p>
        </p:txBody>
      </p:sp>
    </p:spTree>
    <p:extLst>
      <p:ext uri="{BB962C8B-B14F-4D97-AF65-F5344CB8AC3E}">
        <p14:creationId xmlns:p14="http://schemas.microsoft.com/office/powerpoint/2010/main" val="275690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62F5-7C8C-46DC-AD6F-CA539EDA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32" y="2415383"/>
            <a:ext cx="2164268" cy="21642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9991C7-BB6C-4A92-A829-202A088A5C56}"/>
              </a:ext>
            </a:extLst>
          </p:cNvPr>
          <p:cNvCxnSpPr>
            <a:stCxn id="13" idx="1"/>
            <a:endCxn id="3" idx="1"/>
          </p:cNvCxnSpPr>
          <p:nvPr/>
        </p:nvCxnSpPr>
        <p:spPr>
          <a:xfrm>
            <a:off x="3889363" y="3497517"/>
            <a:ext cx="1089669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7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242854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62F5-7C8C-46DC-AD6F-CA539EDA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66" y="3100141"/>
            <a:ext cx="794751" cy="794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9991C7-BB6C-4A92-A829-202A088A5C56}"/>
              </a:ext>
            </a:extLst>
          </p:cNvPr>
          <p:cNvCxnSpPr>
            <a:cxnSpLocks/>
            <a:stCxn id="13" idx="1"/>
            <a:endCxn id="3" idx="1"/>
          </p:cNvCxnSpPr>
          <p:nvPr/>
        </p:nvCxnSpPr>
        <p:spPr>
          <a:xfrm>
            <a:off x="3543300" y="3497517"/>
            <a:ext cx="357566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01374D-9849-475A-A51F-B020B20F92F7}"/>
              </a:ext>
            </a:extLst>
          </p:cNvPr>
          <p:cNvSpPr/>
          <p:nvPr/>
        </p:nvSpPr>
        <p:spPr>
          <a:xfrm>
            <a:off x="5435192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{16bit}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33A497-5A58-4DCD-82B1-1E7489FF1CCB}"/>
              </a:ext>
            </a:extLst>
          </p:cNvPr>
          <p:cNvSpPr/>
          <p:nvPr/>
        </p:nvSpPr>
        <p:spPr>
          <a:xfrm>
            <a:off x="5435192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{8bit}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45E626-B415-44F3-BBBF-9FF8B6AE1397}"/>
              </a:ext>
            </a:extLst>
          </p:cNvPr>
          <p:cNvSpPr/>
          <p:nvPr/>
        </p:nvSpPr>
        <p:spPr>
          <a:xfrm>
            <a:off x="5435192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{8bit}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958E08-36A8-43E7-81B7-A86ED62B1A59}"/>
              </a:ext>
            </a:extLst>
          </p:cNvPr>
          <p:cNvSpPr/>
          <p:nvPr/>
        </p:nvSpPr>
        <p:spPr>
          <a:xfrm>
            <a:off x="5435192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{16bit}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AFB5535-5ADF-4654-970C-F6B9961A66FD}"/>
              </a:ext>
            </a:extLst>
          </p:cNvPr>
          <p:cNvSpPr/>
          <p:nvPr/>
        </p:nvSpPr>
        <p:spPr>
          <a:xfrm>
            <a:off x="5053184" y="1841408"/>
            <a:ext cx="300446" cy="3331203"/>
          </a:xfrm>
          <a:prstGeom prst="lef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939488-F540-4D6E-80C7-89A3FECFA3C0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4695617" y="3497517"/>
            <a:ext cx="357567" cy="9493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5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{16bit}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{8bit}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{8bit}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{16bit}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2D2D3-66A3-4F29-8602-3E3CA083DEF6}"/>
              </a:ext>
            </a:extLst>
          </p:cNvPr>
          <p:cNvSpPr/>
          <p:nvPr/>
        </p:nvSpPr>
        <p:spPr>
          <a:xfrm>
            <a:off x="4572000" y="2995447"/>
            <a:ext cx="2524294" cy="10041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48bit</a:t>
            </a:r>
          </a:p>
        </p:txBody>
      </p:sp>
    </p:spTree>
    <p:extLst>
      <p:ext uri="{BB962C8B-B14F-4D97-AF65-F5344CB8AC3E}">
        <p14:creationId xmlns:p14="http://schemas.microsoft.com/office/powerpoint/2010/main" val="279562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BEDC3AEBD7EF4A9627E3FDC941FCA8" ma:contentTypeVersion="11" ma:contentTypeDescription="Creare un nuovo documento." ma:contentTypeScope="" ma:versionID="78a418a76db2cef25c0283bdf678e3d7">
  <xsd:schema xmlns:xsd="http://www.w3.org/2001/XMLSchema" xmlns:xs="http://www.w3.org/2001/XMLSchema" xmlns:p="http://schemas.microsoft.com/office/2006/metadata/properties" xmlns:ns3="7c086660-65a4-4ca5-8c0e-f078a837aeb4" xmlns:ns4="9d18b40b-0f8c-4f05-bce2-e0f407a968dc" targetNamespace="http://schemas.microsoft.com/office/2006/metadata/properties" ma:root="true" ma:fieldsID="d14c251fe831f7a7b07d9cf2ac08ab91" ns3:_="" ns4:_="">
    <xsd:import namespace="7c086660-65a4-4ca5-8c0e-f078a837aeb4"/>
    <xsd:import namespace="9d18b40b-0f8c-4f05-bce2-e0f407a968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086660-65a4-4ca5-8c0e-f078a837ae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8b40b-0f8c-4f05-bce2-e0f407a968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6841CB-7AD4-4263-BB9F-FEA57BE628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F27CE5-AE75-404A-9EEA-8C80B8051DC5}">
  <ds:schemaRefs>
    <ds:schemaRef ds:uri="7c086660-65a4-4ca5-8c0e-f078a837aeb4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9d18b40b-0f8c-4f05-bce2-e0f407a968d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EA54A10-19C2-4641-BFA3-3B026BF3F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086660-65a4-4ca5-8c0e-f078a837aeb4"/>
    <ds:schemaRef ds:uri="9d18b40b-0f8c-4f05-bce2-e0f407a968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457</Words>
  <Application>Microsoft Office PowerPoint</Application>
  <PresentationFormat>On-screen Show (4:3)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Tema di Office</vt:lpstr>
      <vt:lpstr>Tema di Office</vt:lpstr>
      <vt:lpstr>Integer Range Analysis</vt:lpstr>
      <vt:lpstr>Context</vt:lpstr>
      <vt:lpstr>Context</vt:lpstr>
      <vt:lpstr>Context</vt:lpstr>
      <vt:lpstr>How to optimize?</vt:lpstr>
      <vt:lpstr>Value Range Analysis</vt:lpstr>
      <vt:lpstr>Value Range Analysis</vt:lpstr>
      <vt:lpstr>Value Range Analysis</vt:lpstr>
      <vt:lpstr>Value Range Analysis</vt:lpstr>
      <vt:lpstr>Purpose</vt:lpstr>
      <vt:lpstr>PowerPoint Presentation</vt:lpstr>
      <vt:lpstr>PowerPoint Presentation</vt:lpstr>
      <vt:lpstr>PowerPoint Presentation</vt:lpstr>
      <vt:lpstr>PowerPoint Presentation</vt:lpstr>
      <vt:lpstr>Methodology</vt:lpstr>
      <vt:lpstr>Execution</vt:lpstr>
      <vt:lpstr>Execution</vt:lpstr>
      <vt:lpstr>Execution</vt:lpstr>
      <vt:lpstr>Experimental Results</vt:lpstr>
      <vt:lpstr>Experimental Results</vt:lpstr>
      <vt:lpstr>Experimental Results</vt:lpstr>
      <vt:lpstr>Experimental Results</vt:lpstr>
      <vt:lpstr>Experimental Results</vt:lpstr>
      <vt:lpstr>Related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Integer Range Analysis</dc:title>
  <dc:creator>Sandro Maglione</dc:creator>
  <cp:lastModifiedBy>Sandro Maglione</cp:lastModifiedBy>
  <cp:revision>7</cp:revision>
  <dcterms:created xsi:type="dcterms:W3CDTF">2020-06-25T04:05:10Z</dcterms:created>
  <dcterms:modified xsi:type="dcterms:W3CDTF">2020-06-26T03:48:14Z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0x0101002DBEDC3AEBD7EF4A9627E3FDC941FCA8</vt:lpwstr>
  </property>
</Properties>
</file>